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6" r:id="rId8"/>
    <p:sldId id="264" r:id="rId9"/>
    <p:sldId id="265" r:id="rId10"/>
  </p:sldIdLst>
  <p:sldSz cx="9906000" cy="6858000" type="A4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588" y="-6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10A5-EFE1-470B-B2AE-2746DDDBE68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7D2-917F-4CCE-A9F1-E2D1A255BA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399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10A5-EFE1-470B-B2AE-2746DDDBE68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7D2-917F-4CCE-A9F1-E2D1A255BA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153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10A5-EFE1-470B-B2AE-2746DDDBE68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7D2-917F-4CCE-A9F1-E2D1A255BA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321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10A5-EFE1-470B-B2AE-2746DDDBE68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7D2-917F-4CCE-A9F1-E2D1A255BA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993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10A5-EFE1-470B-B2AE-2746DDDBE68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7D2-917F-4CCE-A9F1-E2D1A255BA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363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10A5-EFE1-470B-B2AE-2746DDDBE68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7D2-917F-4CCE-A9F1-E2D1A255BA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82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10A5-EFE1-470B-B2AE-2746DDDBE68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7D2-917F-4CCE-A9F1-E2D1A255BA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784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10A5-EFE1-470B-B2AE-2746DDDBE68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7D2-917F-4CCE-A9F1-E2D1A255BA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837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10A5-EFE1-470B-B2AE-2746DDDBE68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7D2-917F-4CCE-A9F1-E2D1A255BA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633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10A5-EFE1-470B-B2AE-2746DDDBE68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7D2-917F-4CCE-A9F1-E2D1A255BA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709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10A5-EFE1-470B-B2AE-2746DDDBE68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7D2-917F-4CCE-A9F1-E2D1A255BA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269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D10A5-EFE1-470B-B2AE-2746DDDBE68E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AB7D2-917F-4CCE-A9F1-E2D1A255BA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953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petros.ru/files/images/mun/mun-00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30000"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75087"/>
            <a:ext cx="9906000" cy="653143"/>
          </a:xfrm>
        </p:spPr>
        <p:txBody>
          <a:bodyPr>
            <a:normAutofit/>
          </a:bodyPr>
          <a:lstStyle/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РАЗРАБОТЧИК И ИЗГОТОВИТЕЛЬ, В КООПЕРАЦИИ С ПРЕДПРИЯТИЯМИ РОССИИ – </a:t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ЗАО «ГИОТЭК»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endParaRPr lang="ru-RU" sz="1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4632" y="1535838"/>
            <a:ext cx="887133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</a:rPr>
              <a:t>Высокотемпературный </a:t>
            </a:r>
            <a:endParaRPr lang="en-US" sz="36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</a:rPr>
              <a:t>энергосберегающий </a:t>
            </a:r>
            <a:endParaRPr lang="en-US" sz="36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</a:rPr>
              <a:t>нефтепромысловый мобильный </a:t>
            </a:r>
            <a:endParaRPr lang="en-US" sz="36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</a:rPr>
              <a:t>паропровод (МПП)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327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508000"/>
            <a:ext cx="8543925" cy="608148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Эффективность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извлечения нефти из нефтеносных пластов современными, промышленно освоенными методами разработки, на сегодняшний день считается неудовлетворительной.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Средний объем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извлечения нефти из нефтеносных пластов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по различным странам и регионам составляет от 25 до 45%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1600" dirty="0" smtClean="0">
                <a:latin typeface="Arial Black" pitchFamily="34" charset="0"/>
              </a:rPr>
              <a:t>Рис 1. </a:t>
            </a:r>
            <a:r>
              <a:rPr lang="ru-RU" sz="1600" dirty="0">
                <a:latin typeface="Arial Black" pitchFamily="34" charset="0"/>
              </a:rPr>
              <a:t>Соотношение извлекаемых и остаточных запасов нефти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Рисунок 3" descr="http://petros.ru/files/images/mun/mun-001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2059" y="2209801"/>
            <a:ext cx="3809093" cy="320765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905999" cy="3326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" y="6525344"/>
            <a:ext cx="9905999" cy="3326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800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1"/>
            <a:ext cx="8543925" cy="6858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Поэтому актуальными являются задачи применения новых технологий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нефтедобычи, позволяющих значительно увеличить 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нефтеотдачу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уже разрабатываемых пластов, на которых традиционными методами извлечь значительные остаточные запасы нефти уже невозможно.</a:t>
            </a:r>
          </a:p>
          <a:p>
            <a:pPr marL="0" indent="0" algn="just">
              <a:buNone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            В связи с этим, все большее применение находят тепловые методы увеличения 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нефтеотдачи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– это методы интенсификации притока нефти и повышения продуктивности эксплуатационных скважин, основанные на искусственном увеличении температуры в их стволе и призабойной зоне. </a:t>
            </a: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В настоящее время во всех странах ведутся поиски путей повышения эффективности паротепловых методов, как за счет модификации самих методов, так и за счет повышения энергоемкости процесса (повышения удельной энергии, вносимой с паром в пласт). Средний коэффициент 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нефтеотдачи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месторождений высоковязких 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нефтей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обычно не превышает 15% при разработке их на естественном режиме, в то время как при термическом воздействии объем извлекаемой нефти может быть увеличен в 2-3 раза. </a:t>
            </a: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В то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же время опыт показывает, что для эффективного воздействия на нефтяные пласты с высоковязкой 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трудноизвлекаемой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нефтью, залегающей на глубине свыше 1000-2000 метров, требуется закачка сухого пара со сверхкритическими параметрами (температура пара – до 450</a:t>
            </a:r>
            <a:r>
              <a:rPr lang="ru-RU" sz="2900" baseline="30000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С и давление 32 МПа и выше). В связи с этим возникает проблема доставки теплоносителя к устью скважины с минимальными потерями тепла.</a:t>
            </a:r>
          </a:p>
          <a:p>
            <a:pPr marL="0" indent="0" algn="just">
              <a:buNone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	Учитывая, что существующие на сегодня в эксплуатации нефтепромысловые паропроводы с применением в качестве теплоизоляции, в основном, стекловаты, 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стекломатов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и др. не обеспечивают с достаточной эффективностью выполнение задачи транспортировки высокотемпературного пара (температура до 450</a:t>
            </a:r>
            <a:r>
              <a:rPr lang="ru-RU" sz="2900" baseline="30000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С и давление до 35 МПа) от парогенератора к скважинам, специалистами ЗАО «ГИОТЭК»  создан мобильный паропровод (МПП), обеспечивающий необходимые эксплуатационные характеристики. </a:t>
            </a:r>
            <a:endParaRPr lang="en-US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905999" cy="3326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" y="6525344"/>
            <a:ext cx="9905999" cy="3326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360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138" y="1396999"/>
            <a:ext cx="8543925" cy="44323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Данная 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технология изготовления наземных мобильных  паропроводов нового поколения с применением эффективной композиционной теплоизоляции обеспечивает минимальные тепловые потери и сохраняет  свои эксплуатационные свойства при многократном монтаже/демонтаже для обеспечения нового места расположения. Процесс дислокации МПП происходит в кратчайшие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сроки 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 минимальными трудозатратами.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Для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создания новой высокоэффективной теплоизоляции в многослойной композиции применены новые материалы на основе ультратонких базальтовых и кремнеземных волокон, теплоотражающие элементы из алюминиевой фольги, стеклопластик, высокотемпературное неорганическое связующее. В качестве защитно-декоративного покрытия применены трубы и муфты из полиэтилена и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полипропропилена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905999" cy="3326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525344"/>
            <a:ext cx="9905999" cy="3326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8295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905999" cy="1066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latin typeface="Arial Black" pitchFamily="34" charset="0"/>
                <a:cs typeface="Arial" pitchFamily="34" charset="0"/>
              </a:rPr>
              <a:t>Изготовленный нефтепромысловый мобильный паропровод имеет следующие технико-экономические характеристики</a:t>
            </a:r>
            <a:endParaRPr lang="ru-RU" sz="16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8000" y="1638300"/>
            <a:ext cx="8763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dirty="0" smtClean="0">
                <a:latin typeface="Arial Black" pitchFamily="34" charset="0"/>
                <a:cs typeface="Arial" pitchFamily="34" charset="0"/>
              </a:rPr>
              <a:t>материал трубопровода				- сталь 12Х1МФ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dirty="0" smtClean="0">
                <a:latin typeface="Arial Black" pitchFamily="34" charset="0"/>
                <a:cs typeface="Arial" pitchFamily="34" charset="0"/>
              </a:rPr>
              <a:t>проходное сечение паропровода, мм		</a:t>
            </a:r>
            <a:r>
              <a:rPr lang="en-US" sz="1600" dirty="0" smtClean="0">
                <a:latin typeface="Arial Black" pitchFamily="34" charset="0"/>
                <a:cs typeface="Arial" pitchFamily="34" charset="0"/>
              </a:rPr>
              <a:t>	</a:t>
            </a:r>
            <a:r>
              <a:rPr lang="ru-RU" sz="1600" dirty="0" smtClean="0">
                <a:latin typeface="Arial Black" pitchFamily="34" charset="0"/>
                <a:cs typeface="Arial" pitchFamily="34" charset="0"/>
              </a:rPr>
              <a:t>- 50</a:t>
            </a:r>
            <a:r>
              <a:rPr lang="en-US" sz="16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 Black" pitchFamily="34" charset="0"/>
                <a:cs typeface="Arial" pitchFamily="34" charset="0"/>
              </a:rPr>
              <a:t>мм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dirty="0" smtClean="0">
                <a:latin typeface="Arial Black" pitchFamily="34" charset="0"/>
                <a:cs typeface="Arial" pitchFamily="34" charset="0"/>
              </a:rPr>
              <a:t>внешний диаметр паропровода, мм			- 180 мм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dirty="0" smtClean="0">
                <a:latin typeface="Arial Black" pitchFamily="34" charset="0"/>
                <a:cs typeface="Arial" pitchFamily="34" charset="0"/>
              </a:rPr>
              <a:t>вес 1 погонного метра, кг				- 12 кг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dirty="0" smtClean="0">
                <a:latin typeface="Arial Black" pitchFamily="34" charset="0"/>
                <a:cs typeface="Arial" pitchFamily="34" charset="0"/>
              </a:rPr>
              <a:t>давление  транспортируемого пара			- до 35 МПа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dirty="0" smtClean="0">
                <a:latin typeface="Arial Black" pitchFamily="34" charset="0"/>
                <a:cs typeface="Arial" pitchFamily="34" charset="0"/>
              </a:rPr>
              <a:t>температура транспортируемого пара		</a:t>
            </a:r>
            <a:r>
              <a:rPr lang="en-US" sz="1600" dirty="0" smtClean="0">
                <a:latin typeface="Arial Black" pitchFamily="34" charset="0"/>
                <a:cs typeface="Arial" pitchFamily="34" charset="0"/>
              </a:rPr>
              <a:t>	</a:t>
            </a:r>
            <a:r>
              <a:rPr lang="ru-RU" sz="1600" dirty="0" smtClean="0">
                <a:latin typeface="Arial Black" pitchFamily="34" charset="0"/>
                <a:cs typeface="Arial" pitchFamily="34" charset="0"/>
              </a:rPr>
              <a:t>- до 450 </a:t>
            </a:r>
            <a:r>
              <a:rPr lang="ru-RU" sz="1600" baseline="30000" dirty="0" err="1" smtClean="0">
                <a:latin typeface="Arial Black" pitchFamily="34" charset="0"/>
                <a:cs typeface="Arial" pitchFamily="34" charset="0"/>
              </a:rPr>
              <a:t>о</a:t>
            </a:r>
            <a:r>
              <a:rPr lang="ru-RU" sz="1600" dirty="0" err="1" smtClean="0">
                <a:latin typeface="Arial Black" pitchFamily="34" charset="0"/>
                <a:cs typeface="Arial" pitchFamily="34" charset="0"/>
              </a:rPr>
              <a:t>С</a:t>
            </a:r>
            <a:endParaRPr lang="ru-RU" sz="1600" dirty="0" smtClean="0">
              <a:latin typeface="Arial Black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dirty="0" smtClean="0">
                <a:latin typeface="Arial Black" pitchFamily="34" charset="0"/>
                <a:cs typeface="Arial" pitchFamily="34" charset="0"/>
              </a:rPr>
              <a:t>температура на внешней поверхности		- не более 50 </a:t>
            </a:r>
            <a:r>
              <a:rPr lang="ru-RU" sz="1600" baseline="30000" dirty="0" err="1" smtClean="0">
                <a:latin typeface="Arial Black" pitchFamily="34" charset="0"/>
                <a:cs typeface="Arial" pitchFamily="34" charset="0"/>
              </a:rPr>
              <a:t>о</a:t>
            </a:r>
            <a:r>
              <a:rPr lang="ru-RU" sz="1600" dirty="0" err="1" smtClean="0">
                <a:latin typeface="Arial Black" pitchFamily="34" charset="0"/>
                <a:cs typeface="Arial" pitchFamily="34" charset="0"/>
              </a:rPr>
              <a:t>С</a:t>
            </a:r>
            <a:endParaRPr lang="ru-RU" sz="1600" dirty="0" smtClean="0">
              <a:latin typeface="Arial Black" pitchFamily="34" charset="0"/>
              <a:cs typeface="Arial" pitchFamily="34" charset="0"/>
            </a:endParaRPr>
          </a:p>
          <a:p>
            <a:pPr lvl="0"/>
            <a:endParaRPr lang="en-US" sz="1600" dirty="0" smtClean="0">
              <a:latin typeface="Arial Black" pitchFamily="34" charset="0"/>
              <a:cs typeface="Arial" pitchFamily="34" charset="0"/>
            </a:endParaRPr>
          </a:p>
          <a:p>
            <a:pPr lvl="0"/>
            <a:r>
              <a:rPr lang="en-US" sz="1600" dirty="0" smtClean="0">
                <a:latin typeface="Arial Black" pitchFamily="34" charset="0"/>
                <a:cs typeface="Arial" pitchFamily="34" charset="0"/>
              </a:rPr>
              <a:t>	</a:t>
            </a:r>
          </a:p>
          <a:p>
            <a:pPr lvl="0"/>
            <a:endParaRPr lang="en-US" sz="1600" dirty="0" smtClean="0">
              <a:latin typeface="Arial Black" pitchFamily="34" charset="0"/>
              <a:cs typeface="Arial" pitchFamily="34" charset="0"/>
            </a:endParaRPr>
          </a:p>
          <a:p>
            <a:pPr lvl="0"/>
            <a:endParaRPr lang="en-US" sz="1600" dirty="0" smtClean="0">
              <a:latin typeface="Arial Black" pitchFamily="34" charset="0"/>
              <a:cs typeface="Arial" pitchFamily="34" charset="0"/>
            </a:endParaRPr>
          </a:p>
          <a:p>
            <a:pPr lvl="0"/>
            <a:r>
              <a:rPr lang="ru-RU" sz="1600" dirty="0" smtClean="0">
                <a:latin typeface="Arial" pitchFamily="34" charset="0"/>
                <a:cs typeface="Arial" pitchFamily="34" charset="0"/>
              </a:rPr>
              <a:t>В комплекте паропровода предусмотрены жесткие и плавающие металлические опоры.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6525344"/>
            <a:ext cx="9905999" cy="3326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4123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174171"/>
            <a:ext cx="8543925" cy="6386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dirty="0" smtClean="0"/>
              <a:t>	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На фотографиях 1–3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представлены изготовленные секции опытно-промышленного разборного нефтепромыслового паропровода, с нанесенным композиционным теплоизоляционным материалом и защитно-декоративным покрытием, подготовленные для отправки к месту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эксплуатации.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Созданная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специалистами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ЗАО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«ГИОТЭК» технология изготовления мобильных паропроводов с применением высокоэффективной многослойной композиционной теплоизоляции обеспечивают транспортирование пара со сверхкритическими параметрами от парогенератора к устью скважины с минимальными потерями, что повысит в несколько раз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нефтеотдачу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на месторождениях с тяжелой и высоковязкой нефтью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905999" cy="3326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525344"/>
            <a:ext cx="9905999" cy="3326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192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7773" y="898298"/>
            <a:ext cx="5922963" cy="5606607"/>
          </a:xfrm>
          <a:ln cmpd="sng">
            <a:solidFill>
              <a:schemeClr val="tx1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905999" cy="8509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Black" pitchFamily="34" charset="0"/>
              </a:rPr>
              <a:t>Фото 1. Основные секции мобильного паропровода</a:t>
            </a:r>
            <a:endParaRPr lang="ru-RU" sz="1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441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9258" y="1075872"/>
            <a:ext cx="6795635" cy="5491572"/>
          </a:xfrm>
          <a:prstGeom prst="rect">
            <a:avLst/>
          </a:prstGeom>
          <a:noFill/>
          <a:ln cmpd="sng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0"/>
            <a:ext cx="9905999" cy="8509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Black" pitchFamily="34" charset="0"/>
              </a:rPr>
              <a:t>Фото 2. </a:t>
            </a:r>
            <a:r>
              <a:rPr lang="ru-RU" sz="1600" dirty="0" err="1" smtClean="0">
                <a:latin typeface="Arial Black" pitchFamily="34" charset="0"/>
              </a:rPr>
              <a:t>Доборные</a:t>
            </a:r>
            <a:r>
              <a:rPr lang="ru-RU" sz="1600" dirty="0" smtClean="0">
                <a:latin typeface="Arial Black" pitchFamily="34" charset="0"/>
              </a:rPr>
              <a:t> секции мобильного паропровода</a:t>
            </a:r>
            <a:endParaRPr lang="ru-RU" sz="1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04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1438" y="942226"/>
            <a:ext cx="6866391" cy="5630442"/>
          </a:xfrm>
          <a:ln cmpd="sng">
            <a:solidFill>
              <a:schemeClr val="tx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1" y="0"/>
            <a:ext cx="9905999" cy="8509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Black" pitchFamily="34" charset="0"/>
              </a:rPr>
              <a:t>Фото 3. Криволинейные секции (компенсаторы) мобильного паропровода</a:t>
            </a:r>
            <a:endParaRPr lang="ru-RU" sz="1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4167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100</Words>
  <Application>Microsoft Office PowerPoint</Application>
  <PresentationFormat>Лист A4 (210x297 мм)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Семён</dc:creator>
  <cp:lastModifiedBy>admin</cp:lastModifiedBy>
  <cp:revision>34</cp:revision>
  <dcterms:created xsi:type="dcterms:W3CDTF">2016-08-29T13:11:12Z</dcterms:created>
  <dcterms:modified xsi:type="dcterms:W3CDTF">2016-09-05T14:58:13Z</dcterms:modified>
</cp:coreProperties>
</file>