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iotek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167272" cy="230124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Штанги насосные модифицированные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6400800" cy="337592"/>
          </a:xfrm>
        </p:spPr>
        <p:txBody>
          <a:bodyPr>
            <a:norm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ГИОТЭК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64704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Закрытое Акционерное Общество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2376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 smtClean="0"/>
              <a:t>Адрес: 119991, г.Москва, </a:t>
            </a:r>
          </a:p>
          <a:p>
            <a:pPr>
              <a:defRPr/>
            </a:pPr>
            <a:r>
              <a:rPr lang="ru-RU" sz="1000" dirty="0" smtClean="0"/>
              <a:t>Ленинский </a:t>
            </a:r>
            <a:r>
              <a:rPr lang="ru-RU" sz="1000" dirty="0" err="1" smtClean="0"/>
              <a:t>пр-т</a:t>
            </a:r>
            <a:r>
              <a:rPr lang="ru-RU" sz="1000" dirty="0" smtClean="0"/>
              <a:t>., д.63/2, </a:t>
            </a:r>
            <a:r>
              <a:rPr lang="ru-RU" sz="1000" dirty="0" smtClean="0"/>
              <a:t>корп.1</a:t>
            </a:r>
          </a:p>
          <a:p>
            <a:pPr>
              <a:defRPr/>
            </a:pPr>
            <a:r>
              <a:rPr lang="ru-RU" sz="1000" dirty="0" smtClean="0"/>
              <a:t>РГУ нефти и газа им. Губкина И.М</a:t>
            </a:r>
            <a:r>
              <a:rPr lang="ru-RU" sz="1000" dirty="0" smtClean="0"/>
              <a:t>.</a:t>
            </a:r>
            <a:endParaRPr lang="ru-RU" sz="1000" dirty="0" smtClean="0"/>
          </a:p>
          <a:p>
            <a:pPr>
              <a:defRPr/>
            </a:pPr>
            <a:r>
              <a:rPr lang="ru-RU" sz="1000" dirty="0" smtClean="0"/>
              <a:t>Телефон/факс: (495)777-52-48</a:t>
            </a:r>
          </a:p>
          <a:p>
            <a:pPr>
              <a:defRPr/>
            </a:pPr>
            <a:r>
              <a:rPr lang="en-US" sz="1000" dirty="0" smtClean="0"/>
              <a:t>E-mail</a:t>
            </a:r>
            <a:r>
              <a:rPr lang="ru-RU" sz="1000" dirty="0" smtClean="0"/>
              <a:t>: </a:t>
            </a:r>
            <a:r>
              <a:rPr lang="en-US" sz="1000" dirty="0" smtClean="0"/>
              <a:t>info@giotek.ru</a:t>
            </a:r>
          </a:p>
          <a:p>
            <a:pPr>
              <a:defRPr/>
            </a:pPr>
            <a:r>
              <a:rPr lang="ru-RU" sz="1000" dirty="0" smtClean="0"/>
              <a:t>Сайт:</a:t>
            </a:r>
            <a:r>
              <a:rPr lang="en-US" sz="1000" dirty="0" smtClean="0"/>
              <a:t> </a:t>
            </a:r>
            <a:r>
              <a:rPr lang="en-US" sz="1000" dirty="0" smtClean="0"/>
              <a:t>http://www.giotek.ru</a:t>
            </a:r>
            <a:endParaRPr lang="ru-RU" sz="1000" dirty="0" smtClean="0">
              <a:hlinkClick r:id="rId3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		</a:t>
            </a:r>
            <a:r>
              <a:rPr lang="ru-RU" sz="1600" dirty="0" smtClean="0"/>
              <a:t>Функциональное </a:t>
            </a:r>
            <a:r>
              <a:rPr lang="ru-RU" sz="1600" dirty="0" smtClean="0"/>
              <a:t>назначение штанг насосных (ШН) состоит в </a:t>
            </a:r>
            <a:r>
              <a:rPr lang="ru-RU" sz="1600" dirty="0" smtClean="0"/>
              <a:t>передаче</a:t>
            </a:r>
            <a:r>
              <a:rPr lang="en-US" sz="1600" dirty="0" smtClean="0"/>
              <a:t> </a:t>
            </a:r>
            <a:r>
              <a:rPr lang="ru-RU" sz="1600" dirty="0" smtClean="0"/>
              <a:t>знакопеременного </a:t>
            </a:r>
            <a:r>
              <a:rPr lang="ru-RU" sz="1600" dirty="0" smtClean="0"/>
              <a:t>движения от станков-качалок к глубинным штанговым насосам (ШГН) для обеспечения </a:t>
            </a:r>
            <a:r>
              <a:rPr lang="ru-RU" sz="1600" dirty="0" err="1" smtClean="0"/>
              <a:t>подьема</a:t>
            </a:r>
            <a:r>
              <a:rPr lang="ru-RU" sz="1600" dirty="0" smtClean="0"/>
              <a:t> нефти и нефтесодержащей жидкости на поверхность. В процессе эксплуатации ШН подвергаются сложному силовому напряжению (растяжению, изгибу, кручению), воздействие которого усиливается коррозионными процессами за счет воздействия сероводорода, углекислоты, биологической коррозии и т.п.</a:t>
            </a:r>
          </a:p>
          <a:p>
            <a:pPr>
              <a:buNone/>
            </a:pPr>
            <a:r>
              <a:rPr lang="en-US" sz="1600" dirty="0" smtClean="0"/>
              <a:t>		</a:t>
            </a:r>
            <a:r>
              <a:rPr lang="ru-RU" sz="1600" dirty="0" smtClean="0"/>
              <a:t>В </a:t>
            </a:r>
            <a:r>
              <a:rPr lang="ru-RU" sz="1600" dirty="0" smtClean="0"/>
              <a:t>соответствии с ГОСТ 13877 на ШН гарантируется наработка (число циклов качания)  5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циклов. Критерием фактической надежности эксплуатации ШН и их наработки является обрыв штанговой колонны. До 70 % обрывов ШН происходит на расстоянии 150-250 мм от торца штанги, при этом основное </a:t>
            </a:r>
            <a:r>
              <a:rPr lang="ru-RU" sz="1600" dirty="0" smtClean="0"/>
              <a:t>тело</a:t>
            </a:r>
            <a:r>
              <a:rPr lang="en-US" sz="1600" dirty="0" smtClean="0"/>
              <a:t> </a:t>
            </a:r>
            <a:r>
              <a:rPr lang="ru-RU" sz="1600" dirty="0" smtClean="0"/>
              <a:t>штанги </a:t>
            </a:r>
            <a:r>
              <a:rPr lang="ru-RU" sz="1600" dirty="0" smtClean="0"/>
              <a:t>может оставаться в пригодном для дальнейшей эксплуатации состоянии. </a:t>
            </a:r>
          </a:p>
          <a:p>
            <a:pPr>
              <a:buNone/>
            </a:pPr>
            <a:r>
              <a:rPr lang="en-US" sz="1600" dirty="0" smtClean="0"/>
              <a:t>	</a:t>
            </a:r>
            <a:endParaRPr lang="ru-RU" sz="1600" dirty="0"/>
          </a:p>
        </p:txBody>
      </p:sp>
      <p:pic>
        <p:nvPicPr>
          <p:cNvPr id="4" name="Рисунок 3" descr="file1_html_m568b4cb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8297381" cy="266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		</a:t>
            </a:r>
            <a:r>
              <a:rPr lang="ru-RU" sz="1600" dirty="0" smtClean="0"/>
              <a:t>Восстановление работоспособности скважины при обрыве штанговой колонны осуществляется в аварийном режиме со значительными затратами, в том числе за счет потерь нефти, связанных с простоем скважины. </a:t>
            </a:r>
          </a:p>
          <a:p>
            <a:pPr>
              <a:buNone/>
            </a:pPr>
            <a:r>
              <a:rPr lang="en-US" sz="1600" dirty="0" smtClean="0"/>
              <a:t>		</a:t>
            </a:r>
            <a:r>
              <a:rPr lang="ru-RU" sz="1600" dirty="0" smtClean="0"/>
              <a:t>Повышение </a:t>
            </a:r>
            <a:r>
              <a:rPr lang="ru-RU" sz="1600" dirty="0" smtClean="0"/>
              <a:t>работоспособности ШН и снижение материальных затрат является приоритетным направлением для нефтедобычи на скважинах, оборудованных ШГН.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В </a:t>
            </a:r>
            <a:r>
              <a:rPr lang="ru-RU" sz="1600" dirty="0" smtClean="0"/>
              <a:t>процессе эксплуатации таких скважин у добывающей компании скапливаются значительные </a:t>
            </a:r>
            <a:r>
              <a:rPr lang="ru-RU" sz="1600" dirty="0" smtClean="0"/>
              <a:t>об</a:t>
            </a:r>
            <a:r>
              <a:rPr lang="ru-RU" sz="1600" dirty="0" smtClean="0"/>
              <a:t>ъ</a:t>
            </a:r>
            <a:r>
              <a:rPr lang="ru-RU" sz="1600" dirty="0" smtClean="0"/>
              <a:t>емы </a:t>
            </a:r>
            <a:r>
              <a:rPr lang="ru-RU" sz="1600" dirty="0" smtClean="0"/>
              <a:t>отработанных ШН, которые занимают складские площади и производственные площадки. На смену отработанным ШН закупаются значительные </a:t>
            </a:r>
            <a:r>
              <a:rPr lang="ru-RU" sz="1600" dirty="0" smtClean="0"/>
              <a:t>объемы </a:t>
            </a:r>
            <a:r>
              <a:rPr lang="ru-RU" sz="1600" dirty="0" smtClean="0"/>
              <a:t>новых. Однако, как упоминалось выше, основная масса дефектов позволяет использовать тело ШН далее после выполнения ремонтных мероприятий. 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endParaRPr lang="ru-RU" sz="1600" dirty="0"/>
          </a:p>
        </p:txBody>
      </p:sp>
      <p:pic>
        <p:nvPicPr>
          <p:cNvPr id="6" name="Рисунок 5" descr="88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4391977" cy="324036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7" name="Рисунок 6" descr="2407035_w640_h64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434662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	Традиционным </a:t>
            </a:r>
            <a:r>
              <a:rPr lang="ru-RU" sz="1600" dirty="0" smtClean="0"/>
              <a:t>вариантом ремонта б/у ШН является следующая технология:</a:t>
            </a:r>
          </a:p>
          <a:p>
            <a:pPr>
              <a:buNone/>
            </a:pPr>
            <a:r>
              <a:rPr lang="ru-RU" sz="1600" dirty="0" smtClean="0"/>
              <a:t>	-  </a:t>
            </a:r>
            <a:r>
              <a:rPr lang="ru-RU" sz="1600" dirty="0" smtClean="0"/>
              <a:t>входной визуальный и приборный контроль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мойка 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отрез головок 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правка тела в </a:t>
            </a:r>
            <a:r>
              <a:rPr lang="ru-RU" sz="1600" dirty="0" err="1" smtClean="0"/>
              <a:t>косоволковом</a:t>
            </a:r>
            <a:r>
              <a:rPr lang="ru-RU" sz="1600" dirty="0" smtClean="0"/>
              <a:t> станке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дефектоскопия тела ШН в выбраковкой на непригодные к ремонту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ковка головок на горизонтально-ковочной машине (ГКМ)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термообработка-нормализация в </a:t>
            </a:r>
            <a:r>
              <a:rPr lang="ru-RU" sz="1600" dirty="0" err="1" smtClean="0"/>
              <a:t>термоагрегатах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err="1" smtClean="0"/>
              <a:t>дробеметная</a:t>
            </a:r>
            <a:r>
              <a:rPr lang="ru-RU" sz="1600" dirty="0" smtClean="0"/>
              <a:t> очистка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нарезка </a:t>
            </a:r>
            <a:r>
              <a:rPr lang="ru-RU" sz="1600" dirty="0" smtClean="0"/>
              <a:t>резьбы</a:t>
            </a:r>
            <a:r>
              <a:rPr lang="ru-RU" sz="1600" dirty="0" smtClean="0"/>
              <a:t>, </a:t>
            </a:r>
            <a:r>
              <a:rPr lang="ru-RU" sz="1600" dirty="0" err="1" smtClean="0"/>
              <a:t>шаблонирование</a:t>
            </a:r>
            <a:r>
              <a:rPr lang="ru-RU" sz="1600" dirty="0" smtClean="0"/>
              <a:t>, маркировка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наворачивание муфт, установка заглушек, консервация 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		У </a:t>
            </a:r>
            <a:r>
              <a:rPr lang="ru-RU" sz="1600" dirty="0" smtClean="0"/>
              <a:t>данной технологии есть ряд недостатков: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к ремонту допускаются б/у ШН с износом поперечного сечения не более 20%. ШН с износом 20 и более % не подлежат дальнейшему ремонту и утилизируются.  То есть фактически происходит резкое ограничение количества отремонтированных ШН.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не происходит улучшения состояния поверхности тела ШН и увеличения прочностных характеристик металла.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отремонтированные ШН имеют укороченную длину 7,2 метра.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157192"/>
            <a:ext cx="7272808" cy="17008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	Для </a:t>
            </a:r>
            <a:r>
              <a:rPr lang="ru-RU" sz="1600" dirty="0" smtClean="0"/>
              <a:t>повышения эффективности ремонта ШН разработана новая технология: </a:t>
            </a:r>
            <a:r>
              <a:rPr lang="ru-RU" sz="1600" dirty="0" smtClean="0"/>
              <a:t>Метод пластической </a:t>
            </a:r>
            <a:r>
              <a:rPr lang="ru-RU" sz="1600" dirty="0" smtClean="0"/>
              <a:t>деформации с термообработкой (ПДТ).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входной визуальный и приборный контроль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мойка и подготовка к сортировке по классу и марке стали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отрез головок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механическая зачистка дефектов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нагрев до температуры прокатки (1250 град)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пластическая деформация в режиме высокотемпературной механической обработки </a:t>
            </a:r>
            <a:r>
              <a:rPr lang="ru-RU" sz="1600" dirty="0" smtClean="0"/>
              <a:t>по </a:t>
            </a:r>
            <a:r>
              <a:rPr lang="ru-RU" sz="1600" dirty="0" err="1" smtClean="0"/>
              <a:t>марщруту</a:t>
            </a:r>
            <a:r>
              <a:rPr lang="ru-RU" sz="1600" dirty="0" smtClean="0"/>
              <a:t> 25мм-22мм-19мм-16мм </a:t>
            </a:r>
            <a:r>
              <a:rPr lang="ru-RU" sz="1600" dirty="0" smtClean="0"/>
              <a:t>в </a:t>
            </a:r>
            <a:r>
              <a:rPr lang="ru-RU" sz="1600" dirty="0" err="1" smtClean="0"/>
              <a:t>косоволковом</a:t>
            </a:r>
            <a:r>
              <a:rPr lang="ru-RU" sz="1600" dirty="0" smtClean="0"/>
              <a:t> станке. Маршрут устанавливается в зависимости от выявленных дефектов и общего состояния тела ШН.  При этом поверхностные дефекты полностью устраняются, металл тела получает дополнительные механические воздействия, значительно улучшающие его свойства.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закалка металла после прокатки со скоростью охлаждения до 100 градусов в секунду </a:t>
            </a:r>
            <a:r>
              <a:rPr lang="ru-RU" sz="1600" dirty="0" smtClean="0"/>
              <a:t>в зависимости </a:t>
            </a:r>
            <a:r>
              <a:rPr lang="ru-RU" sz="1600" dirty="0" smtClean="0"/>
              <a:t>от класса и марки стали ШН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высокий отпуск при температуре 600-650 град с выдержкой в течение 2-3 часов. </a:t>
            </a:r>
            <a:r>
              <a:rPr lang="ru-RU" sz="1600" dirty="0" smtClean="0"/>
              <a:t>Режим </a:t>
            </a:r>
            <a:r>
              <a:rPr lang="ru-RU" sz="1600" dirty="0" smtClean="0"/>
              <a:t>отпуска так же определяется для каждой марки стали.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выполнение финишных операций производится традиционным способом.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_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24944"/>
            <a:ext cx="5297815" cy="21619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	При </a:t>
            </a:r>
            <a:r>
              <a:rPr lang="ru-RU" sz="1600" dirty="0" smtClean="0"/>
              <a:t>использовании данной технологии, по сути, получается новая  модифицированная насосная штанга (</a:t>
            </a:r>
            <a:r>
              <a:rPr lang="ru-RU" sz="1600" dirty="0" err="1" smtClean="0"/>
              <a:t>ШНм</a:t>
            </a:r>
            <a:r>
              <a:rPr lang="ru-RU" sz="1600" dirty="0" smtClean="0"/>
              <a:t>) с прочностными и эксплуатационными характеристиками, превышающими действующие стандарты ГОСТ. </a:t>
            </a:r>
          </a:p>
          <a:p>
            <a:pPr>
              <a:buNone/>
            </a:pPr>
            <a:r>
              <a:rPr lang="ru-RU" sz="1600" dirty="0" smtClean="0"/>
              <a:t> 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	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</a:t>
            </a:r>
            <a:r>
              <a:rPr lang="ru-RU" sz="1600" dirty="0" smtClean="0"/>
              <a:t>На </a:t>
            </a:r>
            <a:r>
              <a:rPr lang="ru-RU" sz="1600" dirty="0" smtClean="0"/>
              <a:t>данный момент </a:t>
            </a:r>
            <a:r>
              <a:rPr lang="ru-RU" sz="1600" dirty="0" err="1" smtClean="0"/>
              <a:t>ШНм</a:t>
            </a:r>
            <a:r>
              <a:rPr lang="ru-RU" sz="1600" dirty="0" smtClean="0"/>
              <a:t> эксплуатируются в штатном режиме в скважинах ОАО «</a:t>
            </a:r>
            <a:r>
              <a:rPr lang="ru-RU" sz="1600" dirty="0" err="1" smtClean="0"/>
              <a:t>Татнефть</a:t>
            </a:r>
            <a:r>
              <a:rPr lang="ru-RU" sz="1600" dirty="0" smtClean="0"/>
              <a:t>» - НГДУ «</a:t>
            </a:r>
            <a:r>
              <a:rPr lang="ru-RU" sz="1600" dirty="0" err="1" smtClean="0"/>
              <a:t>Азнакаевскнефть</a:t>
            </a:r>
            <a:r>
              <a:rPr lang="ru-RU" sz="1600" dirty="0" smtClean="0"/>
              <a:t>» и «</a:t>
            </a:r>
            <a:r>
              <a:rPr lang="ru-RU" sz="1600" dirty="0" err="1" smtClean="0"/>
              <a:t>Альметьевскнефть</a:t>
            </a:r>
            <a:r>
              <a:rPr lang="ru-RU" sz="1600" dirty="0" smtClean="0"/>
              <a:t>». Данные скважины характеризуются как тяжелые по условиям эксплуатации оборудования. Наработка составляет более 6 млн. циклов. Эксплуатация </a:t>
            </a:r>
            <a:r>
              <a:rPr lang="ru-RU" sz="1600" dirty="0" smtClean="0"/>
              <a:t>продолжается.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endParaRPr lang="ru-RU" sz="1600" dirty="0"/>
          </a:p>
        </p:txBody>
      </p:sp>
      <p:pic>
        <p:nvPicPr>
          <p:cNvPr id="5" name="Рисунок 4" descr="102072014-02-0767560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3312368" cy="300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7935144" cy="6408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600" dirty="0" smtClean="0"/>
              <a:t>Для </a:t>
            </a:r>
            <a:r>
              <a:rPr lang="ru-RU" sz="1600" dirty="0" smtClean="0"/>
              <a:t>определения механических характеристик ШН обычно указываются основные параметры по прочности и пластичности, которые характеризуют их надежность. </a:t>
            </a:r>
          </a:p>
          <a:p>
            <a:pPr>
              <a:buNone/>
            </a:pPr>
            <a:r>
              <a:rPr lang="ru-RU" sz="1600" dirty="0" smtClean="0"/>
              <a:t>		В </a:t>
            </a:r>
            <a:r>
              <a:rPr lang="ru-RU" sz="1600" dirty="0" smtClean="0"/>
              <a:t>таблице 1 приведены основные показатели механических характеристик </a:t>
            </a:r>
            <a:r>
              <a:rPr lang="ru-RU" sz="1600" dirty="0" err="1" smtClean="0"/>
              <a:t>ШНм</a:t>
            </a:r>
            <a:r>
              <a:rPr lang="ru-RU" sz="1600" dirty="0" smtClean="0"/>
              <a:t> в сравнении с требованиями действующих российских и международных стандартов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	</a:t>
            </a:r>
            <a:r>
              <a:rPr lang="ru-RU" sz="1600" dirty="0" smtClean="0"/>
              <a:t>	</a:t>
            </a:r>
            <a:r>
              <a:rPr lang="ru-RU" sz="1600" dirty="0" smtClean="0"/>
              <a:t>Из  таблицы 1 наглядно видно, что технология ремонта ШН методом пластической деформации с термообработкой обеспечивает значительное повышение прочностных и пластических характеристик </a:t>
            </a:r>
            <a:r>
              <a:rPr lang="ru-RU" sz="1600" dirty="0" err="1" smtClean="0"/>
              <a:t>ШНм</a:t>
            </a:r>
            <a:r>
              <a:rPr lang="ru-RU" sz="1600" dirty="0" smtClean="0"/>
              <a:t> и, как следствие, их надежность и долговечность в эксплуатации. При этом</a:t>
            </a:r>
            <a:r>
              <a:rPr lang="ru-RU" sz="1600" smtClean="0"/>
              <a:t>, </a:t>
            </a:r>
            <a:r>
              <a:rPr lang="ru-RU" sz="1600" smtClean="0"/>
              <a:t>из </a:t>
            </a:r>
            <a:r>
              <a:rPr lang="ru-RU" sz="1600" dirty="0" smtClean="0"/>
              <a:t>б/у ШН более низкого класса прочности «К» можно получать штанги, превышающие класс прочности «Д». 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6" name="Рисунок 5" descr="pic_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17032"/>
            <a:ext cx="604867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97433"/>
          <a:ext cx="9144000" cy="5760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/>
                <a:gridCol w="1708472"/>
                <a:gridCol w="1016000"/>
                <a:gridCol w="1016000"/>
                <a:gridCol w="1016000"/>
                <a:gridCol w="1016000"/>
                <a:gridCol w="1016000"/>
                <a:gridCol w="916384"/>
                <a:gridCol w="1115616"/>
              </a:tblGrid>
              <a:tr h="8036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№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+mn-lt"/>
                        </a:rPr>
                        <a:t> нормативного документа, страна изготовитель ШН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Класс</a:t>
                      </a:r>
                      <a:r>
                        <a:rPr lang="ru-RU" sz="1200" baseline="0" dirty="0" smtClean="0">
                          <a:latin typeface="+mn-lt"/>
                        </a:rPr>
                        <a:t> прочности ШН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Марка стали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Предел текучести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  <a:sym typeface="Symbol"/>
                        </a:rPr>
                        <a:t></a:t>
                      </a:r>
                      <a:r>
                        <a:rPr lang="ru-RU" sz="1200" dirty="0" smtClean="0">
                          <a:latin typeface="+mn-lt"/>
                        </a:rPr>
                        <a:t>т</a:t>
                      </a:r>
                      <a:r>
                        <a:rPr lang="ru-RU" sz="1200" baseline="0" dirty="0" smtClean="0">
                          <a:latin typeface="+mn-lt"/>
                        </a:rPr>
                        <a:t>, МПа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Предел прочности </a:t>
                      </a:r>
                      <a:r>
                        <a:rPr lang="ru-RU" sz="1200" dirty="0" smtClean="0">
                          <a:latin typeface="+mn-lt"/>
                          <a:sym typeface="Symbol"/>
                        </a:rPr>
                        <a:t>в, Н</a:t>
                      </a:r>
                      <a:r>
                        <a:rPr lang="en-US" sz="1200" dirty="0" smtClean="0">
                          <a:latin typeface="+mn-lt"/>
                          <a:sym typeface="Symbol"/>
                        </a:rPr>
                        <a:t>/</a:t>
                      </a:r>
                      <a:r>
                        <a:rPr lang="ru-RU" sz="1200" dirty="0" smtClean="0">
                          <a:latin typeface="+mn-lt"/>
                          <a:sym typeface="Symbol"/>
                        </a:rPr>
                        <a:t>мм</a:t>
                      </a:r>
                      <a:r>
                        <a:rPr lang="en-US" sz="1200" dirty="0" smtClean="0">
                          <a:latin typeface="+mn-lt"/>
                          <a:sym typeface="Symbol"/>
                        </a:rPr>
                        <a:t>²</a:t>
                      </a:r>
                      <a:r>
                        <a:rPr lang="ru-RU" sz="1200" dirty="0" smtClean="0">
                          <a:latin typeface="+mn-lt"/>
                          <a:sym typeface="Symbol"/>
                        </a:rPr>
                        <a:t>,</a:t>
                      </a:r>
                      <a:r>
                        <a:rPr lang="ru-RU" sz="1200" baseline="0" dirty="0" smtClean="0">
                          <a:latin typeface="+mn-lt"/>
                          <a:sym typeface="Symbol"/>
                        </a:rPr>
                        <a:t> МПа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Относительное удлинение,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baseline="0" dirty="0" smtClean="0">
                          <a:latin typeface="+mn-lt"/>
                          <a:sym typeface="Symbol"/>
                        </a:rPr>
                        <a:t>, 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Относительное сужение,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baseline="0" dirty="0" smtClean="0">
                          <a:latin typeface="+mn-lt"/>
                          <a:sym typeface="Symbol"/>
                        </a:rPr>
                        <a:t>, 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Ударная</a:t>
                      </a:r>
                      <a:r>
                        <a:rPr lang="ru-RU" sz="1200" baseline="0" dirty="0" smtClean="0">
                          <a:latin typeface="+mn-lt"/>
                        </a:rPr>
                        <a:t> вязкость, </a:t>
                      </a:r>
                      <a:r>
                        <a:rPr lang="ru-RU" sz="1200" baseline="0" dirty="0" smtClean="0">
                          <a:latin typeface="+mn-lt"/>
                          <a:sym typeface="Symbol"/>
                        </a:rPr>
                        <a:t>к, кгс</a:t>
                      </a:r>
                      <a:r>
                        <a:rPr lang="en-US" sz="1200" baseline="0" dirty="0" smtClean="0">
                          <a:latin typeface="+mn-lt"/>
                          <a:sym typeface="Symbol"/>
                        </a:rPr>
                        <a:t>/</a:t>
                      </a:r>
                      <a:r>
                        <a:rPr lang="ru-RU" sz="1200" baseline="0" dirty="0" smtClean="0">
                          <a:latin typeface="+mn-lt"/>
                          <a:sym typeface="Symbol"/>
                        </a:rPr>
                        <a:t>см</a:t>
                      </a:r>
                      <a:r>
                        <a:rPr lang="en-US" sz="1200" baseline="0" dirty="0" smtClean="0">
                          <a:latin typeface="+mn-lt"/>
                          <a:sym typeface="Symbol"/>
                        </a:rPr>
                        <a:t>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11886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ГОСТ</a:t>
                      </a:r>
                      <a:r>
                        <a:rPr lang="ru-RU" sz="1400" baseline="0" dirty="0" smtClean="0">
                          <a:latin typeface="+mn-lt"/>
                        </a:rPr>
                        <a:t> 13877, новые ШН, Россия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К</a:t>
                      </a:r>
                    </a:p>
                    <a:p>
                      <a:r>
                        <a:rPr lang="ru-RU" sz="1400" dirty="0" err="1" smtClean="0">
                          <a:latin typeface="+mn-lt"/>
                        </a:rPr>
                        <a:t>Дспец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20Н2М</a:t>
                      </a:r>
                    </a:p>
                    <a:p>
                      <a:r>
                        <a:rPr lang="ru-RU" sz="1400" dirty="0" smtClean="0">
                          <a:latin typeface="+mn-lt"/>
                        </a:rPr>
                        <a:t>20ХГНМФА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414</a:t>
                      </a:r>
                    </a:p>
                    <a:p>
                      <a:r>
                        <a:rPr lang="ru-RU" sz="1400" dirty="0" smtClean="0">
                          <a:latin typeface="+mn-lt"/>
                        </a:rPr>
                        <a:t>630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620-793</a:t>
                      </a:r>
                    </a:p>
                    <a:p>
                      <a:r>
                        <a:rPr lang="ru-RU" sz="1400" dirty="0" smtClean="0">
                          <a:latin typeface="+mn-lt"/>
                        </a:rPr>
                        <a:t>820-950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21</a:t>
                      </a:r>
                    </a:p>
                    <a:p>
                      <a:r>
                        <a:rPr lang="ru-RU" sz="1400" dirty="0" smtClean="0">
                          <a:latin typeface="+mn-lt"/>
                        </a:rPr>
                        <a:t>18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56</a:t>
                      </a:r>
                    </a:p>
                    <a:p>
                      <a:r>
                        <a:rPr lang="ru-RU" sz="1400" dirty="0" smtClean="0">
                          <a:latin typeface="+mn-lt"/>
                        </a:rPr>
                        <a:t>56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11886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API 11B,</a:t>
                      </a:r>
                      <a:r>
                        <a:rPr lang="ru-RU" sz="1400" dirty="0" smtClean="0">
                          <a:latin typeface="+mn-lt"/>
                        </a:rPr>
                        <a:t> США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Хромомолибденовая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sym typeface="Symbol"/>
                        </a:rPr>
                        <a:t></a:t>
                      </a:r>
                      <a:r>
                        <a:rPr lang="ru-RU" sz="1400" dirty="0" smtClean="0">
                          <a:latin typeface="+mn-lt"/>
                          <a:sym typeface="Symbol"/>
                        </a:rPr>
                        <a:t>585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793-965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Не</a:t>
                      </a:r>
                      <a:r>
                        <a:rPr lang="ru-RU" sz="1400" baseline="0" dirty="0" smtClean="0">
                          <a:latin typeface="+mn-lt"/>
                        </a:rPr>
                        <a:t> установлена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11886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SBS, </a:t>
                      </a:r>
                      <a:r>
                        <a:rPr lang="ru-RU" sz="1400" dirty="0" smtClean="0">
                          <a:latin typeface="+mn-lt"/>
                        </a:rPr>
                        <a:t>Австрия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V330</a:t>
                      </a:r>
                      <a:r>
                        <a:rPr lang="ru-RU" sz="1400" baseline="0" dirty="0" smtClean="0">
                          <a:latin typeface="+mn-lt"/>
                        </a:rPr>
                        <a:t> хромомолибденовая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690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790-965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55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Не установлена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128806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Экспериментальные, восстановленные пластической деформацией, Россия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По</a:t>
                      </a:r>
                      <a:r>
                        <a:rPr lang="ru-RU" sz="1400" baseline="0" dirty="0" smtClean="0">
                          <a:latin typeface="+mn-lt"/>
                        </a:rPr>
                        <a:t> типу</a:t>
                      </a:r>
                    </a:p>
                    <a:p>
                      <a:r>
                        <a:rPr lang="ru-RU" sz="1400" baseline="0" dirty="0" err="1" smtClean="0">
                          <a:latin typeface="+mn-lt"/>
                        </a:rPr>
                        <a:t>Дэ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20Н2М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700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740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24,5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70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29,0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Табл.1.Механические характеристики штанг насосных, восстановленных пластической деформацией в сравнении с требованиями отечественных и зарубежных стандартов, установленных к новым штангам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820472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	Основными </a:t>
            </a:r>
            <a:r>
              <a:rPr lang="ru-RU" sz="1600" dirty="0" smtClean="0"/>
              <a:t>преимуществами использования </a:t>
            </a:r>
            <a:r>
              <a:rPr lang="ru-RU" sz="1600" dirty="0" err="1" smtClean="0"/>
              <a:t>ШНм</a:t>
            </a:r>
            <a:r>
              <a:rPr lang="ru-RU" sz="1600" dirty="0" smtClean="0"/>
              <a:t>, полученными по </a:t>
            </a:r>
            <a:r>
              <a:rPr lang="ru-RU" sz="1600" dirty="0" smtClean="0"/>
              <a:t>методу ПДТ </a:t>
            </a:r>
            <a:r>
              <a:rPr lang="ru-RU" sz="1600" dirty="0" smtClean="0"/>
              <a:t>являются: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снижение затрат на приобретение новых ШН за счет переработки б/у ШН. Стоимость ремонта б/у ШН по методу ПДТ составляет до 60% от стоимости новой ШН  при условии переработки давальческого материала заказчика. </a:t>
            </a:r>
          </a:p>
          <a:p>
            <a:pPr>
              <a:buNone/>
            </a:pPr>
            <a:r>
              <a:rPr lang="ru-RU" sz="1600" dirty="0" smtClean="0"/>
              <a:t>	Стоимость </a:t>
            </a:r>
            <a:r>
              <a:rPr lang="ru-RU" sz="1600" dirty="0" smtClean="0"/>
              <a:t>производства </a:t>
            </a:r>
            <a:r>
              <a:rPr lang="ru-RU" sz="1600" dirty="0" err="1" smtClean="0"/>
              <a:t>ШНм</a:t>
            </a:r>
            <a:r>
              <a:rPr lang="ru-RU" sz="1600" dirty="0" smtClean="0"/>
              <a:t> «под ключ» составит до 80 % от стоимости новой ШН.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увеличение срока безаварийной эксплуатации колонны ШН за счет значительного улучшения эксплуатационных характеристик.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увеличение длины </a:t>
            </a:r>
            <a:r>
              <a:rPr lang="ru-RU" sz="1600" dirty="0" err="1" smtClean="0"/>
              <a:t>ШНм</a:t>
            </a:r>
            <a:r>
              <a:rPr lang="ru-RU" sz="1600" dirty="0" smtClean="0"/>
              <a:t> до 9-10 м.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снижение общего веса колонны ШН до 35% за счет использования штанг меньшего сечения, которое с большим запасом компенсируется увеличением прочности до 70%.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увеличение надежности и межремонтного периода работы глубинных штанговых насосов и станков-качалок за счет снижения нагрузки на них колонны ШН.</a:t>
            </a:r>
          </a:p>
          <a:p>
            <a:pPr>
              <a:buNone/>
            </a:pPr>
            <a:r>
              <a:rPr lang="ru-RU" sz="1600" dirty="0" smtClean="0"/>
              <a:t>	- </a:t>
            </a:r>
            <a:r>
              <a:rPr lang="ru-RU" sz="1600" dirty="0" smtClean="0"/>
              <a:t>снижение энергопотребления станков-качалок за счет снижения механической нагрузки. 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		Технология </a:t>
            </a:r>
            <a:r>
              <a:rPr lang="ru-RU" sz="1600" dirty="0" smtClean="0"/>
              <a:t>ПДТ защищена патентами на изобретение №№</a:t>
            </a:r>
          </a:p>
          <a:p>
            <a:pPr>
              <a:buNone/>
            </a:pPr>
            <a:r>
              <a:rPr lang="ru-RU" sz="1600" dirty="0" smtClean="0"/>
              <a:t>	2359104</a:t>
            </a:r>
            <a:r>
              <a:rPr lang="ru-RU" sz="1600" dirty="0" smtClean="0"/>
              <a:t>, 23567718.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</TotalTime>
  <Words>179</Words>
  <Application>Microsoft Office PowerPoint</Application>
  <PresentationFormat>Экран (4:3)</PresentationFormat>
  <Paragraphs>132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Штанги насосные модифицированные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Штанги насосные модифицированные</dc:title>
  <dc:creator>admin</dc:creator>
  <cp:lastModifiedBy>admin</cp:lastModifiedBy>
  <cp:revision>22</cp:revision>
  <dcterms:created xsi:type="dcterms:W3CDTF">2015-01-23T09:40:27Z</dcterms:created>
  <dcterms:modified xsi:type="dcterms:W3CDTF">2015-01-23T11:53:07Z</dcterms:modified>
</cp:coreProperties>
</file>